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6" r:id="rId2"/>
    <p:sldId id="268" r:id="rId3"/>
    <p:sldId id="280" r:id="rId4"/>
    <p:sldId id="269" r:id="rId5"/>
    <p:sldId id="28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9C1AF"/>
    <a:srgbClr val="3CD6C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973" autoAdjust="0"/>
    <p:restoredTop sz="94660"/>
  </p:normalViewPr>
  <p:slideViewPr>
    <p:cSldViewPr>
      <p:cViewPr varScale="1">
        <p:scale>
          <a:sx n="72" d="100"/>
          <a:sy n="72" d="100"/>
        </p:scale>
        <p:origin x="-66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pPr/>
              <a:t>9/19/2017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897129-8892-4527-B9B5-28EADF5A0760}"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E3246E-4D3B-46EE-9AF0-FB58E9E24676}"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69A9CD-0126-458A-886B-6FC07AA530CC}"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558A32-C64F-48FE-9F74-7D1FFF5C519B}"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3A9ED7-D303-4DD7-9EFB-4DEB198A20E1}" type="datetime1">
              <a:rPr lang="en-US" smtClean="0"/>
              <a:pPr/>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B5655-976F-4B60-BFD7-A21C85921715}" type="datetime1">
              <a:rPr lang="en-US" smtClean="0"/>
              <a:pPr/>
              <a:t>9/19/2017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EFA360-1CC1-4DCF-86A5-1A446DB958B0}" type="datetime1">
              <a:rPr lang="en-US" smtClean="0"/>
              <a:pPr/>
              <a:t>9/19/2017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pPr/>
              <a:t>9/19/2017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pPr/>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pPr/>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pPr/>
              <a:t>9/19/2017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Times New Roman" pitchFamily="18" charset="0"/>
                <a:cs typeface="Times New Roman" pitchFamily="18" charset="0"/>
              </a:rPr>
              <a:t>Robots – Theory</a:t>
            </a:r>
          </a:p>
        </p:txBody>
      </p:sp>
      <p:sp>
        <p:nvSpPr>
          <p:cNvPr id="3" name="Subtitle 2"/>
          <p:cNvSpPr>
            <a:spLocks noGrp="1"/>
          </p:cNvSpPr>
          <p:nvPr>
            <p:ph type="subTitle" idx="1"/>
          </p:nvPr>
        </p:nvSpPr>
        <p:spPr/>
        <p:txBody>
          <a:bodyPr/>
          <a:lstStyle/>
          <a:p>
            <a:r>
              <a:rPr lang="en-US" dirty="0"/>
              <a:t>Arduino</a:t>
            </a:r>
          </a:p>
          <a:p>
            <a:endParaRPr lang="en-US" dirty="0">
              <a:solidFill>
                <a:srgbClr val="29C1AF"/>
              </a:solidFill>
            </a:endParaRPr>
          </a:p>
        </p:txBody>
      </p:sp>
      <p:pic>
        <p:nvPicPr>
          <p:cNvPr id="4" name="Picture 3" descr="D:\LALAS\2016.01_ERAMUS+ VR4STEM\Resurse\antet_VR4STEM.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43240" y="6000768"/>
            <a:ext cx="3357586" cy="71435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A35AD7C-C0C8-49D2-99AB-79A6B2B1E2F2}"/>
              </a:ext>
            </a:extLst>
          </p:cNvPr>
          <p:cNvSpPr>
            <a:spLocks noGrp="1"/>
          </p:cNvSpPr>
          <p:nvPr>
            <p:ph type="title"/>
          </p:nvPr>
        </p:nvSpPr>
        <p:spPr/>
        <p:txBody>
          <a:bodyPr>
            <a:normAutofit/>
          </a:bodyPr>
          <a:lstStyle/>
          <a:p>
            <a:r>
              <a:rPr lang="en-US" sz="4000" i="1" dirty="0"/>
              <a:t>Arduino</a:t>
            </a:r>
          </a:p>
        </p:txBody>
      </p:sp>
      <p:sp>
        <p:nvSpPr>
          <p:cNvPr id="4" name="Espaço Reservado para Número de Slide 3">
            <a:extLst>
              <a:ext uri="{FF2B5EF4-FFF2-40B4-BE49-F238E27FC236}">
                <a16:creationId xmlns:a16="http://schemas.microsoft.com/office/drawing/2014/main" xmlns="" id="{09C1B513-E48A-4162-822B-9ED76473D6FF}"/>
              </a:ext>
            </a:extLst>
          </p:cNvPr>
          <p:cNvSpPr>
            <a:spLocks noGrp="1"/>
          </p:cNvSpPr>
          <p:nvPr>
            <p:ph type="sldNum" sz="quarter" idx="12"/>
          </p:nvPr>
        </p:nvSpPr>
        <p:spPr/>
        <p:txBody>
          <a:bodyPr/>
          <a:lstStyle/>
          <a:p>
            <a:fld id="{1E1F44E5-9FB8-4181-B433-C93897A9A40A}" type="slidenum">
              <a:rPr lang="en-US" smtClean="0"/>
              <a:pPr/>
              <a:t>2</a:t>
            </a:fld>
            <a:endParaRPr lang="en-US"/>
          </a:p>
        </p:txBody>
      </p:sp>
      <p:sp>
        <p:nvSpPr>
          <p:cNvPr id="5" name="Espaço Reservado para Conteúdo 2">
            <a:extLst>
              <a:ext uri="{FF2B5EF4-FFF2-40B4-BE49-F238E27FC236}">
                <a16:creationId xmlns:a16="http://schemas.microsoft.com/office/drawing/2014/main" xmlns="" id="{17DA8701-F791-4C6E-BA5C-EEECB13AE82B}"/>
              </a:ext>
            </a:extLst>
          </p:cNvPr>
          <p:cNvSpPr txBox="1">
            <a:spLocks/>
          </p:cNvSpPr>
          <p:nvPr/>
        </p:nvSpPr>
        <p:spPr>
          <a:xfrm>
            <a:off x="323528" y="1340768"/>
            <a:ext cx="8229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1000"/>
              </a:spcAft>
            </a:pPr>
            <a:r>
              <a:rPr lang="en-US" sz="2400" dirty="0"/>
              <a:t>Arduino is an open-source electronics platform based on easy-to-use hardware and software.</a:t>
            </a:r>
          </a:p>
          <a:p>
            <a:pPr algn="just">
              <a:lnSpc>
                <a:spcPct val="115000"/>
              </a:lnSpc>
              <a:spcAft>
                <a:spcPts val="1000"/>
              </a:spcAft>
            </a:pPr>
            <a:r>
              <a:rPr lang="en-US" sz="2400" dirty="0"/>
              <a:t>Arduino was born at the Ivrea Interaction Design Institute as an easy tool for fast prototyping, aimed at students without a background in electronics and programming. As soon as it reached a wider community, the Arduino board started changing to adapt to new needs and challenges, differentiating its offer from simple 8-bit boards to products for IoT applications, wearable, 3D printing, and embedded environments. </a:t>
            </a:r>
          </a:p>
          <a:p>
            <a:pPr algn="just">
              <a:lnSpc>
                <a:spcPct val="115000"/>
              </a:lnSpc>
              <a:spcAft>
                <a:spcPts val="1000"/>
              </a:spcAft>
            </a:pPr>
            <a:endParaRPr lang="en-US" sz="2400" dirty="0"/>
          </a:p>
        </p:txBody>
      </p:sp>
    </p:spTree>
    <p:extLst>
      <p:ext uri="{BB962C8B-B14F-4D97-AF65-F5344CB8AC3E}">
        <p14:creationId xmlns:p14="http://schemas.microsoft.com/office/powerpoint/2010/main" xmlns="" val="3675411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EA6DBB4-5487-47B4-9CEF-849C278E83FF}"/>
              </a:ext>
            </a:extLst>
          </p:cNvPr>
          <p:cNvSpPr>
            <a:spLocks noGrp="1"/>
          </p:cNvSpPr>
          <p:nvPr>
            <p:ph type="title"/>
          </p:nvPr>
        </p:nvSpPr>
        <p:spPr/>
        <p:txBody>
          <a:bodyPr/>
          <a:lstStyle/>
          <a:p>
            <a:r>
              <a:rPr lang="en-US" i="1" dirty="0"/>
              <a:t>Arduino</a:t>
            </a:r>
            <a:endParaRPr lang="en-US" dirty="0"/>
          </a:p>
        </p:txBody>
      </p:sp>
      <p:sp>
        <p:nvSpPr>
          <p:cNvPr id="3" name="Espaço Reservado para Conteúdo 2">
            <a:extLst>
              <a:ext uri="{FF2B5EF4-FFF2-40B4-BE49-F238E27FC236}">
                <a16:creationId xmlns:a16="http://schemas.microsoft.com/office/drawing/2014/main" xmlns="" id="{E0A6687C-E7C1-41F5-AA13-6E92C3BFAFD3}"/>
              </a:ext>
            </a:extLst>
          </p:cNvPr>
          <p:cNvSpPr>
            <a:spLocks noGrp="1"/>
          </p:cNvSpPr>
          <p:nvPr>
            <p:ph idx="1"/>
          </p:nvPr>
        </p:nvSpPr>
        <p:spPr/>
        <p:txBody>
          <a:bodyPr/>
          <a:lstStyle/>
          <a:p>
            <a:pPr algn="just"/>
            <a:r>
              <a:rPr lang="en-US" sz="2400" dirty="0"/>
              <a:t>The Arduino software is easy-to-use for beginners, yet flexible enough for advanced users. It runs on Mac, Windows, and Linux.</a:t>
            </a:r>
          </a:p>
        </p:txBody>
      </p:sp>
      <p:sp>
        <p:nvSpPr>
          <p:cNvPr id="4" name="Espaço Reservado para Número de Slide 3">
            <a:extLst>
              <a:ext uri="{FF2B5EF4-FFF2-40B4-BE49-F238E27FC236}">
                <a16:creationId xmlns:a16="http://schemas.microsoft.com/office/drawing/2014/main" xmlns="" id="{7C661634-7163-48A6-B54E-E637B69315F9}"/>
              </a:ext>
            </a:extLst>
          </p:cNvPr>
          <p:cNvSpPr>
            <a:spLocks noGrp="1"/>
          </p:cNvSpPr>
          <p:nvPr>
            <p:ph type="sldNum" sz="quarter" idx="12"/>
          </p:nvPr>
        </p:nvSpPr>
        <p:spPr/>
        <p:txBody>
          <a:bodyPr/>
          <a:lstStyle/>
          <a:p>
            <a:fld id="{1E1F44E5-9FB8-4181-B433-C93897A9A40A}" type="slidenum">
              <a:rPr lang="en-US" smtClean="0"/>
              <a:pPr/>
              <a:t>3</a:t>
            </a:fld>
            <a:endParaRPr lang="en-US"/>
          </a:p>
        </p:txBody>
      </p:sp>
      <p:pic>
        <p:nvPicPr>
          <p:cNvPr id="1026" name="Picture 2" descr="Resultado de imagem para arduino">
            <a:extLst>
              <a:ext uri="{FF2B5EF4-FFF2-40B4-BE49-F238E27FC236}">
                <a16:creationId xmlns:a16="http://schemas.microsoft.com/office/drawing/2014/main" xmlns="" id="{33F57AFA-C859-41B4-9B11-B64C0C536985}"/>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75856" y="2674627"/>
            <a:ext cx="5248275" cy="38576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89653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AB62F76-779D-4817-B21F-654B88A273AB}"/>
              </a:ext>
            </a:extLst>
          </p:cNvPr>
          <p:cNvSpPr>
            <a:spLocks noGrp="1"/>
          </p:cNvSpPr>
          <p:nvPr>
            <p:ph type="title"/>
          </p:nvPr>
        </p:nvSpPr>
        <p:spPr/>
        <p:txBody>
          <a:bodyPr/>
          <a:lstStyle/>
          <a:p>
            <a:r>
              <a:rPr lang="en-US" i="1" dirty="0"/>
              <a:t>Arduino Hardware and Software</a:t>
            </a:r>
          </a:p>
        </p:txBody>
      </p:sp>
      <p:sp>
        <p:nvSpPr>
          <p:cNvPr id="4" name="Espaço Reservado para Número de Slide 3">
            <a:extLst>
              <a:ext uri="{FF2B5EF4-FFF2-40B4-BE49-F238E27FC236}">
                <a16:creationId xmlns:a16="http://schemas.microsoft.com/office/drawing/2014/main" xmlns="" id="{0499F4A2-10A4-4467-BEE8-17DBAFABB638}"/>
              </a:ext>
            </a:extLst>
          </p:cNvPr>
          <p:cNvSpPr>
            <a:spLocks noGrp="1"/>
          </p:cNvSpPr>
          <p:nvPr>
            <p:ph type="sldNum" sz="quarter" idx="12"/>
          </p:nvPr>
        </p:nvSpPr>
        <p:spPr/>
        <p:txBody>
          <a:bodyPr/>
          <a:lstStyle/>
          <a:p>
            <a:fld id="{1E1F44E5-9FB8-4181-B433-C93897A9A40A}" type="slidenum">
              <a:rPr lang="en-US" smtClean="0"/>
              <a:pPr/>
              <a:t>4</a:t>
            </a:fld>
            <a:endParaRPr lang="en-US"/>
          </a:p>
        </p:txBody>
      </p:sp>
      <p:sp>
        <p:nvSpPr>
          <p:cNvPr id="7" name="Espaço Reservado para Conteúdo 6">
            <a:extLst>
              <a:ext uri="{FF2B5EF4-FFF2-40B4-BE49-F238E27FC236}">
                <a16:creationId xmlns:a16="http://schemas.microsoft.com/office/drawing/2014/main" xmlns="" id="{B9B05481-74C6-490A-B3F6-18A5B3B7370F}"/>
              </a:ext>
            </a:extLst>
          </p:cNvPr>
          <p:cNvSpPr>
            <a:spLocks noGrp="1"/>
          </p:cNvSpPr>
          <p:nvPr>
            <p:ph idx="1"/>
          </p:nvPr>
        </p:nvSpPr>
        <p:spPr/>
        <p:txBody>
          <a:bodyPr>
            <a:normAutofit fontScale="62500" lnSpcReduction="20000"/>
          </a:bodyPr>
          <a:lstStyle/>
          <a:p>
            <a:pPr algn="just"/>
            <a:r>
              <a:rPr lang="en-US" sz="3400" dirty="0"/>
              <a:t>Arduino boards are generally based on microcontrollers from Atmel Corporation like 8, 16 or 32 bit AVR architecture based microcontrollers.</a:t>
            </a:r>
          </a:p>
          <a:p>
            <a:pPr algn="just"/>
            <a:endParaRPr lang="en-US" sz="3400" dirty="0"/>
          </a:p>
          <a:p>
            <a:pPr algn="just"/>
            <a:r>
              <a:rPr lang="en-US" sz="3400" dirty="0"/>
              <a:t>The important feature of the Arduino boards is the standard connectors. Using these connectors, we can connect the Arduino board to other devices like LEDs or add-on modules called Shields.</a:t>
            </a:r>
          </a:p>
          <a:p>
            <a:pPr algn="just"/>
            <a:endParaRPr lang="en-US" sz="3400" dirty="0"/>
          </a:p>
          <a:p>
            <a:pPr algn="just"/>
            <a:r>
              <a:rPr lang="en-US" sz="3400" dirty="0"/>
              <a:t>The Arduino boards also consists of on board voltage regulator and crystal oscillator. They also consist of USB to serial adapter using which the Arduino board can be programmed using USB connection.</a:t>
            </a:r>
          </a:p>
          <a:p>
            <a:pPr algn="just"/>
            <a:endParaRPr lang="en-US" sz="3400" dirty="0"/>
          </a:p>
          <a:p>
            <a:pPr algn="just"/>
            <a:r>
              <a:rPr lang="en-US" sz="3400" dirty="0"/>
              <a:t>In order to program the Arduino board, we need to use IDE provided by Arduino. The Arduino IDE is based on Processing programming language and supports C and C++.</a:t>
            </a:r>
          </a:p>
          <a:p>
            <a:endParaRPr lang="en-US" dirty="0"/>
          </a:p>
        </p:txBody>
      </p:sp>
    </p:spTree>
    <p:extLst>
      <p:ext uri="{BB962C8B-B14F-4D97-AF65-F5344CB8AC3E}">
        <p14:creationId xmlns:p14="http://schemas.microsoft.com/office/powerpoint/2010/main" xmlns="" val="3762922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A4853A4-DB67-44C9-9891-169EA6C974F2}"/>
              </a:ext>
            </a:extLst>
          </p:cNvPr>
          <p:cNvSpPr>
            <a:spLocks noGrp="1"/>
          </p:cNvSpPr>
          <p:nvPr>
            <p:ph type="title"/>
          </p:nvPr>
        </p:nvSpPr>
        <p:spPr/>
        <p:txBody>
          <a:bodyPr/>
          <a:lstStyle/>
          <a:p>
            <a:r>
              <a:rPr lang="en-US" i="1" dirty="0"/>
              <a:t>Types of Arduino</a:t>
            </a:r>
            <a:endParaRPr lang="en-US" dirty="0"/>
          </a:p>
        </p:txBody>
      </p:sp>
      <p:sp>
        <p:nvSpPr>
          <p:cNvPr id="3" name="Espaço Reservado para Conteúdo 2">
            <a:extLst>
              <a:ext uri="{FF2B5EF4-FFF2-40B4-BE49-F238E27FC236}">
                <a16:creationId xmlns:a16="http://schemas.microsoft.com/office/drawing/2014/main" xmlns="" id="{A2818567-B48A-454C-8ADD-B73E6E976D69}"/>
              </a:ext>
            </a:extLst>
          </p:cNvPr>
          <p:cNvSpPr>
            <a:spLocks noGrp="1"/>
          </p:cNvSpPr>
          <p:nvPr>
            <p:ph idx="1"/>
          </p:nvPr>
        </p:nvSpPr>
        <p:spPr/>
        <p:txBody>
          <a:bodyPr/>
          <a:lstStyle/>
          <a:p>
            <a:pPr algn="just"/>
            <a:r>
              <a:rPr lang="en-US" sz="2100" dirty="0"/>
              <a:t>There are many types of Arduino boards available in the market but all the boards have one thing in common: they can be programmed using the Arduino IDE.</a:t>
            </a:r>
            <a:r>
              <a:rPr lang="en-US" dirty="0"/>
              <a:t> </a:t>
            </a:r>
          </a:p>
        </p:txBody>
      </p:sp>
      <p:sp>
        <p:nvSpPr>
          <p:cNvPr id="4" name="Espaço Reservado para Número de Slide 3">
            <a:extLst>
              <a:ext uri="{FF2B5EF4-FFF2-40B4-BE49-F238E27FC236}">
                <a16:creationId xmlns:a16="http://schemas.microsoft.com/office/drawing/2014/main" xmlns="" id="{09D67516-5A3B-494D-AE90-FE4E70C470B7}"/>
              </a:ext>
            </a:extLst>
          </p:cNvPr>
          <p:cNvSpPr>
            <a:spLocks noGrp="1"/>
          </p:cNvSpPr>
          <p:nvPr>
            <p:ph type="sldNum" sz="quarter" idx="12"/>
          </p:nvPr>
        </p:nvSpPr>
        <p:spPr/>
        <p:txBody>
          <a:bodyPr/>
          <a:lstStyle/>
          <a:p>
            <a:fld id="{1E1F44E5-9FB8-4181-B433-C93897A9A40A}" type="slidenum">
              <a:rPr lang="en-US" smtClean="0"/>
              <a:pPr/>
              <a:t>5</a:t>
            </a:fld>
            <a:endParaRPr lang="en-US"/>
          </a:p>
        </p:txBody>
      </p:sp>
      <p:pic>
        <p:nvPicPr>
          <p:cNvPr id="2050" name="Picture 2" descr="Resultado de imagem para types of arduino">
            <a:extLst>
              <a:ext uri="{FF2B5EF4-FFF2-40B4-BE49-F238E27FC236}">
                <a16:creationId xmlns:a16="http://schemas.microsoft.com/office/drawing/2014/main" xmlns="" id="{20DE010A-285E-471C-B729-C366D7CC670A}"/>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07704" y="2852936"/>
            <a:ext cx="5832648" cy="364540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17912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1170</TotalTime>
  <Words>266</Words>
  <Application>Microsoft Office PowerPoint</Application>
  <PresentationFormat>On-screen Show (4:3)</PresentationFormat>
  <Paragraphs>21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Robots – Theory</vt:lpstr>
      <vt:lpstr>Arduino</vt:lpstr>
      <vt:lpstr>Arduino</vt:lpstr>
      <vt:lpstr>Arduino Hardware and Software</vt:lpstr>
      <vt:lpstr>Types of Arduino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covan</cp:lastModifiedBy>
  <cp:revision>143</cp:revision>
  <dcterms:created xsi:type="dcterms:W3CDTF">2017-03-08T21:43:37Z</dcterms:created>
  <dcterms:modified xsi:type="dcterms:W3CDTF">2017-09-19T20:33:52Z</dcterms:modified>
</cp:coreProperties>
</file>